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2" r:id="rId2"/>
    <p:sldId id="258" r:id="rId3"/>
    <p:sldId id="257" r:id="rId4"/>
    <p:sldId id="259" r:id="rId5"/>
    <p:sldId id="261" r:id="rId6"/>
    <p:sldId id="260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FA1957-6A14-4150-B094-B99A8045534B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3E1060-D86A-4142-80A2-952150879F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4600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3E1060-D86A-4142-80A2-952150879F9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625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BF517-7EFF-4C3C-AD93-E49A986F8728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E8A20-06B6-4187-A78C-CAC4D163AB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443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BF517-7EFF-4C3C-AD93-E49A986F8728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E8A20-06B6-4187-A78C-CAC4D163AB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380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BF517-7EFF-4C3C-AD93-E49A986F8728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E8A20-06B6-4187-A78C-CAC4D163AB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35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BF517-7EFF-4C3C-AD93-E49A986F8728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E8A20-06B6-4187-A78C-CAC4D163AB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755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BF517-7EFF-4C3C-AD93-E49A986F8728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E8A20-06B6-4187-A78C-CAC4D163AB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5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BF517-7EFF-4C3C-AD93-E49A986F8728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E8A20-06B6-4187-A78C-CAC4D163AB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293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BF517-7EFF-4C3C-AD93-E49A986F8728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E8A20-06B6-4187-A78C-CAC4D163AB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420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BF517-7EFF-4C3C-AD93-E49A986F8728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E8A20-06B6-4187-A78C-CAC4D163AB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046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BF517-7EFF-4C3C-AD93-E49A986F8728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E8A20-06B6-4187-A78C-CAC4D163AB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880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BF517-7EFF-4C3C-AD93-E49A986F8728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E8A20-06B6-4187-A78C-CAC4D163AB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694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BF517-7EFF-4C3C-AD93-E49A986F8728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E8A20-06B6-4187-A78C-CAC4D163AB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609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DBF517-7EFF-4C3C-AD93-E49A986F8728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EE8A20-06B6-4187-A78C-CAC4D163AB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552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3.GI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image" Target="../media/image8.wmf"/><Relationship Id="rId7" Type="http://schemas.openxmlformats.org/officeDocument/2006/relationships/oleObject" Target="../embeddings/oleObject3.bin"/><Relationship Id="rId12" Type="http://schemas.openxmlformats.org/officeDocument/2006/relationships/image" Target="../media/image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6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GIF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7" name="Object 4"/>
          <p:cNvGraphicFramePr>
            <a:graphicFrameLocks noChangeAspect="1"/>
          </p:cNvGraphicFramePr>
          <p:nvPr/>
        </p:nvGraphicFramePr>
        <p:xfrm>
          <a:off x="1588" y="76200"/>
          <a:ext cx="9142412" cy="685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r:id="rId4" imgW="6950710" imgH="5213350" progId="PowerPoint.Slide.8">
                  <p:embed/>
                </p:oleObj>
              </mc:Choice>
              <mc:Fallback>
                <p:oleObj r:id="rId4" imgW="6950710" imgH="5213350" progId="PowerPoint.Slide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76200"/>
                        <a:ext cx="9142412" cy="685641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218" name="Picture 10" descr="BAR0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6096000"/>
            <a:ext cx="9144000" cy="762000"/>
          </a:xfrm>
          <a:prstGeom prst="rect">
            <a:avLst/>
          </a:prstGeom>
          <a:gradFill rotWithShape="1">
            <a:gsLst>
              <a:gs pos="0">
                <a:srgbClr val="FF3300"/>
              </a:gs>
              <a:gs pos="50000">
                <a:srgbClr val="FFFFFF"/>
              </a:gs>
              <a:gs pos="100000">
                <a:srgbClr val="FF3300"/>
              </a:gs>
            </a:gsLst>
            <a:lin ang="5400000" scaled="1"/>
            <a:tileRect/>
          </a:gradFill>
          <a:ln w="9525">
            <a:noFill/>
          </a:ln>
        </p:spPr>
      </p:pic>
      <p:pic>
        <p:nvPicPr>
          <p:cNvPr id="9219" name="Picture 12" descr="blumen-pflanzen111"/>
          <p:cNvPicPr>
            <a:picLocks noChangeAspect="1"/>
          </p:cNvPicPr>
          <p:nvPr/>
        </p:nvPicPr>
        <p:blipFill>
          <a:blip r:embed="rId7">
            <a:lum bright="6000" contrast="6000"/>
          </a:blip>
          <a:stretch>
            <a:fillRect/>
          </a:stretch>
        </p:blipFill>
        <p:spPr>
          <a:xfrm>
            <a:off x="2590800" y="228600"/>
            <a:ext cx="4038600" cy="14478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220" name="Text Box 16"/>
          <p:cNvSpPr txBox="1"/>
          <p:nvPr/>
        </p:nvSpPr>
        <p:spPr>
          <a:xfrm>
            <a:off x="-76200" y="1676400"/>
            <a:ext cx="9144000" cy="224536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altLang="x-none" sz="4000" b="1" dirty="0">
                <a:solidFill>
                  <a:srgbClr val="0033CC"/>
                </a:solidFill>
                <a:latin typeface="Times New Roman" panose="02020603050405020304" pitchFamily="18" charset="0"/>
              </a:rPr>
              <a:t>Tiết</a:t>
            </a:r>
            <a:r>
              <a:rPr lang="en-US" altLang="zh-CN" sz="4000" b="1" dirty="0">
                <a:solidFill>
                  <a:srgbClr val="00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4000" b="1" dirty="0" smtClean="0">
                <a:solidFill>
                  <a:srgbClr val="0033CC"/>
                </a:solidFill>
                <a:latin typeface="Times New Roman" panose="02020603050405020304" pitchFamily="18" charset="0"/>
              </a:rPr>
              <a:t>9. </a:t>
            </a:r>
            <a:r>
              <a:rPr lang="en-US" altLang="zh-CN" sz="4000" b="1" dirty="0" smtClean="0">
                <a:solidFill>
                  <a:srgbClr val="2B08FC"/>
                </a:solidFill>
                <a:latin typeface="Times New Roman" panose="02020603050405020304" pitchFamily="18" charset="0"/>
              </a:rPr>
              <a:t>LUYỆN TẬP:</a:t>
            </a:r>
            <a:endParaRPr lang="en-US" altLang="zh-CN" sz="4000" b="1" dirty="0">
              <a:solidFill>
                <a:srgbClr val="2B08FC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en-US" altLang="zh-CN" sz="4000" b="1" dirty="0">
                <a:solidFill>
                  <a:srgbClr val="FF0066"/>
                </a:solidFill>
                <a:latin typeface="Times New Roman" panose="02020603050405020304" pitchFamily="18" charset="0"/>
              </a:rPr>
              <a:t>ĐƯỜNG TRUNG BÌNH CỦA </a:t>
            </a:r>
            <a:r>
              <a:rPr lang="en-US" altLang="zh-CN" sz="4000" b="1" dirty="0" smtClean="0">
                <a:solidFill>
                  <a:srgbClr val="FF0066"/>
                </a:solidFill>
                <a:latin typeface="Times New Roman" panose="02020603050405020304" pitchFamily="18" charset="0"/>
              </a:rPr>
              <a:t> TAM GIÁC </a:t>
            </a:r>
            <a:r>
              <a:rPr lang="en-US" altLang="zh-CN" sz="4000" b="1" dirty="0" err="1" smtClean="0">
                <a:solidFill>
                  <a:srgbClr val="FF0066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zh-CN" sz="4000" b="1" dirty="0" smtClean="0">
                <a:solidFill>
                  <a:srgbClr val="FF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4000" b="1" dirty="0">
                <a:solidFill>
                  <a:srgbClr val="FF0066"/>
                </a:solidFill>
                <a:latin typeface="Times New Roman" panose="02020603050405020304" pitchFamily="18" charset="0"/>
              </a:rPr>
              <a:t>HÌNH THANG</a:t>
            </a:r>
          </a:p>
        </p:txBody>
      </p:sp>
    </p:spTree>
    <p:extLst>
      <p:ext uri="{BB962C8B-B14F-4D97-AF65-F5344CB8AC3E}">
        <p14:creationId xmlns:p14="http://schemas.microsoft.com/office/powerpoint/2010/main" val="4236534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3352800" y="86380"/>
            <a:ext cx="27077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b="1" u="sng" dirty="0" err="1">
                <a:solidFill>
                  <a:srgbClr val="FF0000"/>
                </a:solidFill>
              </a:rPr>
              <a:t>Kiểm</a:t>
            </a:r>
            <a:r>
              <a:rPr lang="en-US" altLang="en-US" b="1" u="sng" dirty="0">
                <a:solidFill>
                  <a:srgbClr val="FF0000"/>
                </a:solidFill>
              </a:rPr>
              <a:t> </a:t>
            </a:r>
            <a:r>
              <a:rPr lang="en-US" altLang="en-US" b="1" u="sng" dirty="0" err="1">
                <a:solidFill>
                  <a:srgbClr val="FF0000"/>
                </a:solidFill>
              </a:rPr>
              <a:t>tra</a:t>
            </a:r>
            <a:r>
              <a:rPr lang="en-US" altLang="en-US" b="1" u="sng" dirty="0">
                <a:solidFill>
                  <a:srgbClr val="FF0000"/>
                </a:solidFill>
              </a:rPr>
              <a:t> </a:t>
            </a:r>
            <a:r>
              <a:rPr lang="en-US" altLang="en-US" b="1" u="sng" dirty="0" err="1">
                <a:solidFill>
                  <a:srgbClr val="FF0000"/>
                </a:solidFill>
              </a:rPr>
              <a:t>bài</a:t>
            </a:r>
            <a:r>
              <a:rPr lang="en-US" altLang="en-US" b="1" u="sng" dirty="0">
                <a:solidFill>
                  <a:srgbClr val="FF0000"/>
                </a:solidFill>
              </a:rPr>
              <a:t> </a:t>
            </a:r>
            <a:r>
              <a:rPr lang="en-US" altLang="en-US" b="1" u="sng" dirty="0" err="1">
                <a:solidFill>
                  <a:srgbClr val="FF0000"/>
                </a:solidFill>
              </a:rPr>
              <a:t>cũ</a:t>
            </a:r>
            <a:r>
              <a:rPr lang="en-US" altLang="en-US" b="1" u="sng" dirty="0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386862" y="609600"/>
            <a:ext cx="8680938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b="1" u="sng" dirty="0" err="1"/>
              <a:t>Câu</a:t>
            </a:r>
            <a:r>
              <a:rPr lang="en-US" altLang="en-US" b="1" u="sng" dirty="0"/>
              <a:t> </a:t>
            </a:r>
            <a:r>
              <a:rPr lang="en-US" altLang="en-US" b="1" u="sng" dirty="0" err="1"/>
              <a:t>hỏi</a:t>
            </a:r>
            <a:r>
              <a:rPr lang="en-US" altLang="en-US" b="1" dirty="0"/>
              <a:t>: </a:t>
            </a:r>
            <a:r>
              <a:rPr lang="en-US" altLang="en-US" b="1" dirty="0" err="1"/>
              <a:t>Phát</a:t>
            </a:r>
            <a:r>
              <a:rPr lang="en-US" altLang="en-US" b="1" dirty="0"/>
              <a:t> </a:t>
            </a:r>
            <a:r>
              <a:rPr lang="en-US" altLang="en-US" b="1" dirty="0" err="1"/>
              <a:t>biểu</a:t>
            </a:r>
            <a:r>
              <a:rPr lang="en-US" altLang="en-US" b="1" dirty="0"/>
              <a:t> </a:t>
            </a:r>
            <a:r>
              <a:rPr lang="en-US" altLang="en-US" b="1" dirty="0" err="1"/>
              <a:t>định</a:t>
            </a:r>
            <a:r>
              <a:rPr lang="en-US" altLang="en-US" b="1" dirty="0"/>
              <a:t> </a:t>
            </a:r>
            <a:r>
              <a:rPr lang="en-US" altLang="en-US" b="1" dirty="0" err="1"/>
              <a:t>nghĩa</a:t>
            </a:r>
            <a:r>
              <a:rPr lang="en-US" altLang="en-US" b="1" dirty="0"/>
              <a:t>, </a:t>
            </a:r>
            <a:r>
              <a:rPr lang="en-US" altLang="en-US" b="1" dirty="0" err="1"/>
              <a:t>tính</a:t>
            </a:r>
            <a:r>
              <a:rPr lang="en-US" altLang="en-US" b="1" dirty="0"/>
              <a:t> </a:t>
            </a:r>
            <a:r>
              <a:rPr lang="en-US" altLang="en-US" b="1" dirty="0" err="1"/>
              <a:t>chất</a:t>
            </a:r>
            <a:r>
              <a:rPr lang="en-US" altLang="en-US" b="1" dirty="0"/>
              <a:t> </a:t>
            </a:r>
            <a:r>
              <a:rPr lang="en-US" altLang="en-US" b="1" dirty="0" err="1"/>
              <a:t>đường</a:t>
            </a:r>
            <a:r>
              <a:rPr lang="en-US" altLang="en-US" b="1" dirty="0"/>
              <a:t> </a:t>
            </a:r>
            <a:r>
              <a:rPr lang="en-US" altLang="en-US" b="1" dirty="0" err="1"/>
              <a:t>trung</a:t>
            </a:r>
            <a:r>
              <a:rPr lang="en-US" altLang="en-US" b="1" dirty="0"/>
              <a:t> </a:t>
            </a:r>
            <a:r>
              <a:rPr lang="en-US" altLang="en-US" b="1" dirty="0" err="1"/>
              <a:t>bình</a:t>
            </a:r>
            <a:r>
              <a:rPr lang="en-US" altLang="en-US" b="1" dirty="0"/>
              <a:t> </a:t>
            </a:r>
            <a:r>
              <a:rPr lang="en-US" altLang="en-US" b="1" dirty="0" err="1"/>
              <a:t>của</a:t>
            </a:r>
            <a:r>
              <a:rPr lang="en-US" altLang="en-US" b="1" dirty="0"/>
              <a:t> tam </a:t>
            </a:r>
            <a:r>
              <a:rPr lang="en-US" altLang="en-US" b="1" dirty="0" err="1"/>
              <a:t>giác</a:t>
            </a:r>
            <a:r>
              <a:rPr lang="en-US" altLang="en-US" b="1" dirty="0"/>
              <a:t> </a:t>
            </a:r>
            <a:r>
              <a:rPr lang="en-US" altLang="en-US" b="1" dirty="0" err="1"/>
              <a:t>và</a:t>
            </a:r>
            <a:r>
              <a:rPr lang="en-US" altLang="en-US" b="1" dirty="0"/>
              <a:t> </a:t>
            </a:r>
            <a:r>
              <a:rPr lang="en-US" altLang="en-US" b="1" dirty="0" err="1"/>
              <a:t>đường</a:t>
            </a:r>
            <a:r>
              <a:rPr lang="en-US" altLang="en-US" b="1" dirty="0"/>
              <a:t> </a:t>
            </a:r>
            <a:r>
              <a:rPr lang="en-US" altLang="en-US" b="1" dirty="0" err="1"/>
              <a:t>trung</a:t>
            </a:r>
            <a:r>
              <a:rPr lang="en-US" altLang="en-US" b="1" dirty="0"/>
              <a:t> </a:t>
            </a:r>
            <a:r>
              <a:rPr lang="en-US" altLang="en-US" b="1" dirty="0" err="1"/>
              <a:t>bình</a:t>
            </a:r>
            <a:r>
              <a:rPr lang="en-US" altLang="en-US" b="1" dirty="0"/>
              <a:t> </a:t>
            </a:r>
            <a:r>
              <a:rPr lang="en-US" altLang="en-US" b="1" dirty="0" err="1"/>
              <a:t>của</a:t>
            </a:r>
            <a:r>
              <a:rPr lang="en-US" altLang="en-US" b="1" dirty="0"/>
              <a:t> </a:t>
            </a:r>
            <a:r>
              <a:rPr lang="en-US" altLang="en-US" b="1" dirty="0" err="1"/>
              <a:t>hình</a:t>
            </a:r>
            <a:r>
              <a:rPr lang="en-US" altLang="en-US" b="1" dirty="0"/>
              <a:t> </a:t>
            </a:r>
            <a:r>
              <a:rPr lang="en-US" altLang="en-US" b="1" dirty="0" err="1"/>
              <a:t>thang</a:t>
            </a:r>
            <a:r>
              <a:rPr lang="en-US" altLang="en-US" b="1" dirty="0"/>
              <a:t>.</a:t>
            </a:r>
          </a:p>
          <a:p>
            <a:pPr eaLnBrk="1" hangingPunct="1"/>
            <a:endParaRPr lang="en-US" altLang="en-US" b="1" dirty="0"/>
          </a:p>
        </p:txBody>
      </p:sp>
      <p:sp>
        <p:nvSpPr>
          <p:cNvPr id="8221" name="Text Box 29"/>
          <p:cNvSpPr txBox="1">
            <a:spLocks noChangeArrowheads="1"/>
          </p:cNvSpPr>
          <p:nvPr/>
        </p:nvSpPr>
        <p:spPr bwMode="auto">
          <a:xfrm>
            <a:off x="220266" y="4558843"/>
            <a:ext cx="1151334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lang="en-US" altLang="en-US" dirty="0" err="1">
                <a:solidFill>
                  <a:srgbClr val="FF0000"/>
                </a:solidFill>
              </a:rPr>
              <a:t>Tính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n-US" altLang="en-US" dirty="0" err="1">
                <a:solidFill>
                  <a:srgbClr val="FF0000"/>
                </a:solidFill>
              </a:rPr>
              <a:t>chất</a:t>
            </a: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8223" name="Text Box 31"/>
          <p:cNvSpPr txBox="1">
            <a:spLocks noChangeArrowheads="1"/>
          </p:cNvSpPr>
          <p:nvPr/>
        </p:nvSpPr>
        <p:spPr bwMode="auto">
          <a:xfrm>
            <a:off x="1643658" y="2133600"/>
            <a:ext cx="3233142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en-US" dirty="0" err="1">
                <a:solidFill>
                  <a:srgbClr val="0000CC"/>
                </a:solidFill>
              </a:rPr>
              <a:t>Đường</a:t>
            </a:r>
            <a:r>
              <a:rPr lang="en-US" altLang="en-US" dirty="0">
                <a:solidFill>
                  <a:srgbClr val="0000CC"/>
                </a:solidFill>
              </a:rPr>
              <a:t> </a:t>
            </a:r>
            <a:r>
              <a:rPr lang="en-US" altLang="en-US" dirty="0" err="1">
                <a:solidFill>
                  <a:srgbClr val="0000CC"/>
                </a:solidFill>
              </a:rPr>
              <a:t>trung</a:t>
            </a:r>
            <a:r>
              <a:rPr lang="en-US" altLang="en-US" dirty="0">
                <a:solidFill>
                  <a:srgbClr val="0000CC"/>
                </a:solidFill>
              </a:rPr>
              <a:t> </a:t>
            </a:r>
            <a:r>
              <a:rPr lang="en-US" altLang="en-US" dirty="0" err="1">
                <a:solidFill>
                  <a:srgbClr val="0000CC"/>
                </a:solidFill>
              </a:rPr>
              <a:t>bình</a:t>
            </a:r>
            <a:r>
              <a:rPr lang="en-US" altLang="en-US" dirty="0">
                <a:solidFill>
                  <a:srgbClr val="0000CC"/>
                </a:solidFill>
              </a:rPr>
              <a:t> </a:t>
            </a:r>
            <a:r>
              <a:rPr lang="en-US" altLang="en-US" dirty="0" err="1">
                <a:solidFill>
                  <a:srgbClr val="0000CC"/>
                </a:solidFill>
              </a:rPr>
              <a:t>của</a:t>
            </a:r>
            <a:r>
              <a:rPr lang="en-US" altLang="en-US" dirty="0">
                <a:solidFill>
                  <a:srgbClr val="0000CC"/>
                </a:solidFill>
              </a:rPr>
              <a:t> tam </a:t>
            </a:r>
            <a:r>
              <a:rPr lang="en-US" altLang="en-US" dirty="0" err="1">
                <a:solidFill>
                  <a:srgbClr val="0000CC"/>
                </a:solidFill>
              </a:rPr>
              <a:t>giác</a:t>
            </a:r>
            <a:endParaRPr lang="en-US" altLang="en-US" dirty="0">
              <a:solidFill>
                <a:srgbClr val="0000CC"/>
              </a:solidFill>
            </a:endParaRPr>
          </a:p>
        </p:txBody>
      </p:sp>
      <p:sp>
        <p:nvSpPr>
          <p:cNvPr id="8225" name="Text Box 33"/>
          <p:cNvSpPr txBox="1">
            <a:spLocks noChangeArrowheads="1"/>
          </p:cNvSpPr>
          <p:nvPr/>
        </p:nvSpPr>
        <p:spPr bwMode="auto">
          <a:xfrm>
            <a:off x="5364958" y="2057400"/>
            <a:ext cx="291465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en-US" dirty="0" err="1">
                <a:solidFill>
                  <a:srgbClr val="0000CC"/>
                </a:solidFill>
              </a:rPr>
              <a:t>Đường</a:t>
            </a:r>
            <a:r>
              <a:rPr lang="en-US" altLang="en-US" dirty="0">
                <a:solidFill>
                  <a:srgbClr val="0000CC"/>
                </a:solidFill>
              </a:rPr>
              <a:t> </a:t>
            </a:r>
            <a:r>
              <a:rPr lang="en-US" altLang="en-US" dirty="0" err="1">
                <a:solidFill>
                  <a:srgbClr val="0000CC"/>
                </a:solidFill>
              </a:rPr>
              <a:t>trung</a:t>
            </a:r>
            <a:r>
              <a:rPr lang="en-US" altLang="en-US" dirty="0">
                <a:solidFill>
                  <a:srgbClr val="0000CC"/>
                </a:solidFill>
              </a:rPr>
              <a:t> </a:t>
            </a:r>
            <a:r>
              <a:rPr lang="en-US" altLang="en-US" dirty="0" err="1">
                <a:solidFill>
                  <a:srgbClr val="0000CC"/>
                </a:solidFill>
              </a:rPr>
              <a:t>bình</a:t>
            </a:r>
            <a:r>
              <a:rPr lang="en-US" altLang="en-US" dirty="0">
                <a:solidFill>
                  <a:srgbClr val="0000CC"/>
                </a:solidFill>
              </a:rPr>
              <a:t> </a:t>
            </a:r>
            <a:r>
              <a:rPr lang="en-US" altLang="en-US" dirty="0" err="1">
                <a:solidFill>
                  <a:srgbClr val="0000CC"/>
                </a:solidFill>
              </a:rPr>
              <a:t>của</a:t>
            </a:r>
            <a:r>
              <a:rPr lang="en-US" altLang="en-US" dirty="0">
                <a:solidFill>
                  <a:srgbClr val="0000CC"/>
                </a:solidFill>
              </a:rPr>
              <a:t> </a:t>
            </a:r>
            <a:r>
              <a:rPr lang="en-US" altLang="en-US" dirty="0" err="1">
                <a:solidFill>
                  <a:srgbClr val="0000CC"/>
                </a:solidFill>
              </a:rPr>
              <a:t>hình</a:t>
            </a:r>
            <a:r>
              <a:rPr lang="en-US" altLang="en-US" dirty="0">
                <a:solidFill>
                  <a:srgbClr val="0000CC"/>
                </a:solidFill>
              </a:rPr>
              <a:t> </a:t>
            </a:r>
            <a:r>
              <a:rPr lang="en-US" altLang="en-US" dirty="0" err="1">
                <a:solidFill>
                  <a:srgbClr val="0000CC"/>
                </a:solidFill>
              </a:rPr>
              <a:t>thang</a:t>
            </a:r>
            <a:endParaRPr lang="en-US" altLang="en-US" dirty="0">
              <a:solidFill>
                <a:srgbClr val="0000CC"/>
              </a:solidFill>
            </a:endParaRPr>
          </a:p>
        </p:txBody>
      </p:sp>
      <p:sp>
        <p:nvSpPr>
          <p:cNvPr id="8231" name="Text Box 39"/>
          <p:cNvSpPr txBox="1">
            <a:spLocks noChangeArrowheads="1"/>
          </p:cNvSpPr>
          <p:nvPr/>
        </p:nvSpPr>
        <p:spPr bwMode="auto">
          <a:xfrm>
            <a:off x="1244074" y="3048000"/>
            <a:ext cx="3632726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dirty="0" err="1"/>
              <a:t>Là</a:t>
            </a:r>
            <a:r>
              <a:rPr lang="en-US" altLang="en-US" dirty="0"/>
              <a:t> </a:t>
            </a:r>
            <a:r>
              <a:rPr lang="en-US" altLang="en-US" dirty="0" err="1"/>
              <a:t>đoạn</a:t>
            </a:r>
            <a:r>
              <a:rPr lang="en-US" altLang="en-US" dirty="0"/>
              <a:t> </a:t>
            </a:r>
            <a:r>
              <a:rPr lang="en-US" altLang="en-US" dirty="0" err="1"/>
              <a:t>thẳng</a:t>
            </a:r>
            <a:r>
              <a:rPr lang="en-US" altLang="en-US" dirty="0"/>
              <a:t> </a:t>
            </a:r>
            <a:r>
              <a:rPr lang="en-US" altLang="en-US" dirty="0" err="1"/>
              <a:t>nối</a:t>
            </a:r>
            <a:r>
              <a:rPr lang="en-US" altLang="en-US" dirty="0"/>
              <a:t> </a:t>
            </a:r>
            <a:r>
              <a:rPr lang="en-US" altLang="en-US" dirty="0" err="1"/>
              <a:t>trung</a:t>
            </a:r>
            <a:endParaRPr lang="en-US" altLang="en-US" dirty="0"/>
          </a:p>
          <a:p>
            <a:pPr eaLnBrk="1" hangingPunct="1"/>
            <a:r>
              <a:rPr lang="en-US" altLang="en-US" dirty="0"/>
              <a:t> </a:t>
            </a:r>
            <a:r>
              <a:rPr lang="en-US" altLang="en-US" dirty="0" err="1"/>
              <a:t>điểm</a:t>
            </a:r>
            <a:r>
              <a:rPr lang="en-US" altLang="en-US" dirty="0"/>
              <a:t> </a:t>
            </a:r>
            <a:r>
              <a:rPr lang="en-US" altLang="en-US" dirty="0" err="1"/>
              <a:t>hai</a:t>
            </a:r>
            <a:r>
              <a:rPr lang="en-US" altLang="en-US" dirty="0"/>
              <a:t> </a:t>
            </a:r>
            <a:r>
              <a:rPr lang="en-US" altLang="en-US" dirty="0" err="1"/>
              <a:t>cạnh</a:t>
            </a:r>
            <a:r>
              <a:rPr lang="en-US" altLang="en-US" dirty="0"/>
              <a:t> tam </a:t>
            </a:r>
            <a:r>
              <a:rPr lang="en-US" altLang="en-US" dirty="0" err="1"/>
              <a:t>giác</a:t>
            </a:r>
            <a:endParaRPr lang="en-US" altLang="en-US" dirty="0"/>
          </a:p>
        </p:txBody>
      </p:sp>
      <p:sp>
        <p:nvSpPr>
          <p:cNvPr id="8232" name="Text Box 40"/>
          <p:cNvSpPr txBox="1">
            <a:spLocks noChangeArrowheads="1"/>
          </p:cNvSpPr>
          <p:nvPr/>
        </p:nvSpPr>
        <p:spPr bwMode="auto">
          <a:xfrm>
            <a:off x="1676400" y="4343400"/>
            <a:ext cx="280035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dirty="0"/>
              <a:t>Song </a:t>
            </a:r>
            <a:r>
              <a:rPr lang="en-US" altLang="en-US" dirty="0" err="1"/>
              <a:t>song</a:t>
            </a:r>
            <a:r>
              <a:rPr lang="en-US" altLang="en-US" dirty="0"/>
              <a:t> </a:t>
            </a:r>
            <a:r>
              <a:rPr lang="en-US" altLang="en-US" dirty="0" err="1"/>
              <a:t>với</a:t>
            </a:r>
            <a:r>
              <a:rPr lang="en-US" altLang="en-US" dirty="0"/>
              <a:t> </a:t>
            </a:r>
            <a:r>
              <a:rPr lang="en-US" altLang="en-US" dirty="0" err="1"/>
              <a:t>cạnh</a:t>
            </a:r>
            <a:r>
              <a:rPr lang="en-US" altLang="en-US" dirty="0"/>
              <a:t> </a:t>
            </a:r>
            <a:r>
              <a:rPr lang="en-US" altLang="en-US" dirty="0" err="1"/>
              <a:t>thứ</a:t>
            </a:r>
            <a:r>
              <a:rPr lang="en-US" altLang="en-US" dirty="0"/>
              <a:t> </a:t>
            </a:r>
            <a:r>
              <a:rPr lang="en-US" altLang="en-US" dirty="0" err="1"/>
              <a:t>ba</a:t>
            </a:r>
            <a:r>
              <a:rPr lang="en-US" altLang="en-US" dirty="0"/>
              <a:t> </a:t>
            </a:r>
            <a:r>
              <a:rPr lang="en-US" altLang="en-US" dirty="0" err="1"/>
              <a:t>và</a:t>
            </a:r>
            <a:r>
              <a:rPr lang="en-US" altLang="en-US" dirty="0"/>
              <a:t> </a:t>
            </a:r>
            <a:r>
              <a:rPr lang="en-US" altLang="en-US" dirty="0" err="1"/>
              <a:t>bằng</a:t>
            </a:r>
            <a:r>
              <a:rPr lang="en-US" altLang="en-US" dirty="0"/>
              <a:t> </a:t>
            </a:r>
            <a:r>
              <a:rPr lang="en-US" altLang="en-US" dirty="0" err="1"/>
              <a:t>nửa</a:t>
            </a:r>
            <a:r>
              <a:rPr lang="en-US" altLang="en-US" dirty="0"/>
              <a:t> </a:t>
            </a:r>
            <a:r>
              <a:rPr lang="en-US" altLang="en-US" dirty="0" err="1"/>
              <a:t>cạnh</a:t>
            </a:r>
            <a:r>
              <a:rPr lang="en-US" altLang="en-US" dirty="0"/>
              <a:t> </a:t>
            </a:r>
            <a:r>
              <a:rPr lang="en-US" altLang="en-US" dirty="0" err="1"/>
              <a:t>ấy</a:t>
            </a:r>
            <a:r>
              <a:rPr lang="en-US" altLang="en-US" dirty="0"/>
              <a:t>.</a:t>
            </a:r>
          </a:p>
        </p:txBody>
      </p:sp>
      <p:sp>
        <p:nvSpPr>
          <p:cNvPr id="8234" name="Text Box 42"/>
          <p:cNvSpPr txBox="1">
            <a:spLocks noChangeArrowheads="1"/>
          </p:cNvSpPr>
          <p:nvPr/>
        </p:nvSpPr>
        <p:spPr bwMode="auto">
          <a:xfrm>
            <a:off x="5130274" y="2971800"/>
            <a:ext cx="3632726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dirty="0" err="1"/>
              <a:t>Là</a:t>
            </a:r>
            <a:r>
              <a:rPr lang="en-US" altLang="en-US" dirty="0"/>
              <a:t> </a:t>
            </a:r>
            <a:r>
              <a:rPr lang="en-US" altLang="en-US" dirty="0" err="1"/>
              <a:t>đoạn</a:t>
            </a:r>
            <a:r>
              <a:rPr lang="en-US" altLang="en-US" dirty="0"/>
              <a:t> </a:t>
            </a:r>
            <a:r>
              <a:rPr lang="en-US" altLang="en-US" dirty="0" err="1"/>
              <a:t>thẳng</a:t>
            </a:r>
            <a:r>
              <a:rPr lang="en-US" altLang="en-US" dirty="0"/>
              <a:t> </a:t>
            </a:r>
            <a:r>
              <a:rPr lang="en-US" altLang="en-US" dirty="0" err="1"/>
              <a:t>nối</a:t>
            </a:r>
            <a:r>
              <a:rPr lang="en-US" altLang="en-US" dirty="0"/>
              <a:t> </a:t>
            </a:r>
            <a:r>
              <a:rPr lang="en-US" altLang="en-US" dirty="0" err="1"/>
              <a:t>trung</a:t>
            </a:r>
            <a:endParaRPr lang="en-US" altLang="en-US" dirty="0"/>
          </a:p>
          <a:p>
            <a:pPr eaLnBrk="1" hangingPunct="1"/>
            <a:r>
              <a:rPr lang="en-US" altLang="en-US" dirty="0"/>
              <a:t> </a:t>
            </a:r>
            <a:r>
              <a:rPr lang="en-US" altLang="en-US" dirty="0" err="1"/>
              <a:t>điểm</a:t>
            </a:r>
            <a:r>
              <a:rPr lang="en-US" altLang="en-US" dirty="0"/>
              <a:t> </a:t>
            </a:r>
            <a:r>
              <a:rPr lang="en-US" altLang="en-US" dirty="0" err="1"/>
              <a:t>hai</a:t>
            </a:r>
            <a:r>
              <a:rPr lang="en-US" altLang="en-US" dirty="0"/>
              <a:t> </a:t>
            </a:r>
            <a:r>
              <a:rPr lang="en-US" altLang="en-US" dirty="0" err="1"/>
              <a:t>cạnh</a:t>
            </a:r>
            <a:r>
              <a:rPr lang="en-US" altLang="en-US" dirty="0"/>
              <a:t> </a:t>
            </a:r>
            <a:r>
              <a:rPr lang="en-US" altLang="en-US" dirty="0" err="1"/>
              <a:t>bên</a:t>
            </a:r>
            <a:r>
              <a:rPr lang="en-US" altLang="en-US" dirty="0"/>
              <a:t> </a:t>
            </a:r>
            <a:r>
              <a:rPr lang="en-US" altLang="en-US" dirty="0" err="1"/>
              <a:t>của</a:t>
            </a:r>
            <a:endParaRPr lang="en-US" altLang="en-US" dirty="0"/>
          </a:p>
          <a:p>
            <a:pPr eaLnBrk="1" hangingPunct="1"/>
            <a:r>
              <a:rPr lang="en-US" altLang="en-US" dirty="0" err="1"/>
              <a:t>hình</a:t>
            </a:r>
            <a:r>
              <a:rPr lang="en-US" altLang="en-US" dirty="0"/>
              <a:t> </a:t>
            </a:r>
            <a:r>
              <a:rPr lang="en-US" altLang="en-US" dirty="0" err="1"/>
              <a:t>thang</a:t>
            </a:r>
            <a:r>
              <a:rPr lang="en-US" altLang="en-US" dirty="0"/>
              <a:t>. </a:t>
            </a:r>
          </a:p>
        </p:txBody>
      </p:sp>
      <p:sp>
        <p:nvSpPr>
          <p:cNvPr id="8235" name="Text Box 43"/>
          <p:cNvSpPr txBox="1">
            <a:spLocks noChangeArrowheads="1"/>
          </p:cNvSpPr>
          <p:nvPr/>
        </p:nvSpPr>
        <p:spPr bwMode="auto">
          <a:xfrm>
            <a:off x="5149453" y="4532293"/>
            <a:ext cx="3812262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dirty="0"/>
              <a:t>Song </a:t>
            </a:r>
            <a:r>
              <a:rPr lang="en-US" altLang="en-US" dirty="0" err="1"/>
              <a:t>song</a:t>
            </a:r>
            <a:r>
              <a:rPr lang="en-US" altLang="en-US" dirty="0"/>
              <a:t> </a:t>
            </a:r>
            <a:r>
              <a:rPr lang="en-US" altLang="en-US" dirty="0" err="1"/>
              <a:t>với</a:t>
            </a:r>
            <a:r>
              <a:rPr lang="en-US" altLang="en-US" dirty="0"/>
              <a:t> </a:t>
            </a:r>
            <a:r>
              <a:rPr lang="en-US" altLang="en-US" dirty="0" err="1"/>
              <a:t>hai</a:t>
            </a:r>
            <a:r>
              <a:rPr lang="en-US" altLang="en-US" dirty="0"/>
              <a:t> </a:t>
            </a:r>
            <a:r>
              <a:rPr lang="en-US" altLang="en-US" dirty="0" err="1"/>
              <a:t>đáy</a:t>
            </a:r>
            <a:r>
              <a:rPr lang="en-US" altLang="en-US" dirty="0"/>
              <a:t> </a:t>
            </a:r>
            <a:r>
              <a:rPr lang="en-US" altLang="en-US" dirty="0" err="1"/>
              <a:t>và</a:t>
            </a:r>
            <a:endParaRPr lang="en-US" altLang="en-US" dirty="0"/>
          </a:p>
          <a:p>
            <a:pPr eaLnBrk="1" hangingPunct="1"/>
            <a:r>
              <a:rPr lang="en-US" altLang="en-US" dirty="0" err="1"/>
              <a:t>bằng</a:t>
            </a:r>
            <a:r>
              <a:rPr lang="en-US" altLang="en-US" dirty="0"/>
              <a:t> </a:t>
            </a:r>
            <a:r>
              <a:rPr lang="en-US" altLang="en-US" dirty="0" err="1"/>
              <a:t>nửa</a:t>
            </a:r>
            <a:r>
              <a:rPr lang="en-US" altLang="en-US" dirty="0"/>
              <a:t> </a:t>
            </a:r>
            <a:r>
              <a:rPr lang="en-US" altLang="en-US" dirty="0" err="1"/>
              <a:t>tổng</a:t>
            </a:r>
            <a:r>
              <a:rPr lang="en-US" altLang="en-US" dirty="0"/>
              <a:t> </a:t>
            </a:r>
            <a:r>
              <a:rPr lang="en-US" altLang="en-US" dirty="0" err="1"/>
              <a:t>hai</a:t>
            </a:r>
            <a:r>
              <a:rPr lang="en-US" altLang="en-US" dirty="0"/>
              <a:t> </a:t>
            </a:r>
            <a:r>
              <a:rPr lang="en-US" altLang="en-US" dirty="0" err="1"/>
              <a:t>đáy</a:t>
            </a:r>
            <a:r>
              <a:rPr lang="en-US" altLang="en-US" dirty="0"/>
              <a:t>.</a:t>
            </a:r>
          </a:p>
        </p:txBody>
      </p:sp>
      <p:sp>
        <p:nvSpPr>
          <p:cNvPr id="45" name="Text Box 29"/>
          <p:cNvSpPr txBox="1">
            <a:spLocks noChangeArrowheads="1"/>
          </p:cNvSpPr>
          <p:nvPr/>
        </p:nvSpPr>
        <p:spPr bwMode="auto">
          <a:xfrm>
            <a:off x="152400" y="3048000"/>
            <a:ext cx="1151334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lang="en-US" altLang="en-US" dirty="0" err="1" smtClean="0">
                <a:solidFill>
                  <a:srgbClr val="FF0000"/>
                </a:solidFill>
              </a:rPr>
              <a:t>Định</a:t>
            </a:r>
            <a:r>
              <a:rPr lang="en-US" altLang="en-US" dirty="0" smtClean="0">
                <a:solidFill>
                  <a:srgbClr val="FF0000"/>
                </a:solidFill>
              </a:rPr>
              <a:t> </a:t>
            </a:r>
            <a:r>
              <a:rPr lang="en-US" altLang="en-US" dirty="0" err="1" smtClean="0">
                <a:solidFill>
                  <a:srgbClr val="FF0000"/>
                </a:solidFill>
              </a:rPr>
              <a:t>nghĩa</a:t>
            </a:r>
            <a:endParaRPr lang="en-US" altLang="en-US" dirty="0">
              <a:solidFill>
                <a:srgbClr val="FF0000"/>
              </a:solidFill>
            </a:endParaRPr>
          </a:p>
        </p:txBody>
      </p:sp>
      <p:grpSp>
        <p:nvGrpSpPr>
          <p:cNvPr id="73" name="Group 46"/>
          <p:cNvGrpSpPr>
            <a:grpSpLocks/>
          </p:cNvGrpSpPr>
          <p:nvPr/>
        </p:nvGrpSpPr>
        <p:grpSpPr bwMode="auto">
          <a:xfrm>
            <a:off x="152400" y="2369771"/>
            <a:ext cx="7991475" cy="4429125"/>
            <a:chOff x="363" y="765"/>
            <a:chExt cx="5034" cy="2790"/>
          </a:xfrm>
        </p:grpSpPr>
        <p:pic>
          <p:nvPicPr>
            <p:cNvPr id="74" name="Picture 4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3" y="765"/>
              <a:ext cx="5034" cy="27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75" name="Line 48"/>
            <p:cNvSpPr>
              <a:spLocks noChangeShapeType="1"/>
            </p:cNvSpPr>
            <p:nvPr/>
          </p:nvSpPr>
          <p:spPr bwMode="auto">
            <a:xfrm>
              <a:off x="1360" y="144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Line 49"/>
            <p:cNvSpPr>
              <a:spLocks noChangeShapeType="1"/>
            </p:cNvSpPr>
            <p:nvPr/>
          </p:nvSpPr>
          <p:spPr bwMode="auto">
            <a:xfrm>
              <a:off x="1272" y="1944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Line 50"/>
            <p:cNvSpPr>
              <a:spLocks noChangeShapeType="1"/>
            </p:cNvSpPr>
            <p:nvPr/>
          </p:nvSpPr>
          <p:spPr bwMode="auto">
            <a:xfrm rot="-2751306">
              <a:off x="1792" y="1424"/>
              <a:ext cx="96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Line 51"/>
            <p:cNvSpPr>
              <a:spLocks noChangeShapeType="1"/>
            </p:cNvSpPr>
            <p:nvPr/>
          </p:nvSpPr>
          <p:spPr bwMode="auto">
            <a:xfrm rot="-2751306">
              <a:off x="1808" y="1440"/>
              <a:ext cx="96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Line 52"/>
            <p:cNvSpPr>
              <a:spLocks noChangeShapeType="1"/>
            </p:cNvSpPr>
            <p:nvPr/>
          </p:nvSpPr>
          <p:spPr bwMode="auto">
            <a:xfrm rot="-2751306">
              <a:off x="2544" y="1935"/>
              <a:ext cx="96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Line 53"/>
            <p:cNvSpPr>
              <a:spLocks noChangeShapeType="1"/>
            </p:cNvSpPr>
            <p:nvPr/>
          </p:nvSpPr>
          <p:spPr bwMode="auto">
            <a:xfrm rot="-2751306">
              <a:off x="2552" y="1951"/>
              <a:ext cx="96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Text Box 54"/>
            <p:cNvSpPr txBox="1">
              <a:spLocks noChangeArrowheads="1"/>
            </p:cNvSpPr>
            <p:nvPr/>
          </p:nvSpPr>
          <p:spPr bwMode="auto">
            <a:xfrm>
              <a:off x="1334" y="906"/>
              <a:ext cx="27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/>
                <a:t>A</a:t>
              </a:r>
            </a:p>
          </p:txBody>
        </p:sp>
        <p:sp>
          <p:nvSpPr>
            <p:cNvPr id="82" name="Text Box 55"/>
            <p:cNvSpPr txBox="1">
              <a:spLocks noChangeArrowheads="1"/>
            </p:cNvSpPr>
            <p:nvPr/>
          </p:nvSpPr>
          <p:spPr bwMode="auto">
            <a:xfrm>
              <a:off x="1112" y="1472"/>
              <a:ext cx="315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/>
                <a:t>M</a:t>
              </a:r>
            </a:p>
          </p:txBody>
        </p:sp>
        <p:sp>
          <p:nvSpPr>
            <p:cNvPr id="83" name="Text Box 56"/>
            <p:cNvSpPr txBox="1">
              <a:spLocks noChangeArrowheads="1"/>
            </p:cNvSpPr>
            <p:nvPr/>
          </p:nvSpPr>
          <p:spPr bwMode="auto">
            <a:xfrm>
              <a:off x="1104" y="2192"/>
              <a:ext cx="265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/>
                <a:t>B</a:t>
              </a:r>
            </a:p>
          </p:txBody>
        </p:sp>
        <p:sp>
          <p:nvSpPr>
            <p:cNvPr id="84" name="Text Box 57"/>
            <p:cNvSpPr txBox="1">
              <a:spLocks noChangeArrowheads="1"/>
            </p:cNvSpPr>
            <p:nvPr/>
          </p:nvSpPr>
          <p:spPr bwMode="auto">
            <a:xfrm>
              <a:off x="2928" y="2160"/>
              <a:ext cx="265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/>
                <a:t>C</a:t>
              </a:r>
            </a:p>
          </p:txBody>
        </p:sp>
        <p:sp>
          <p:nvSpPr>
            <p:cNvPr id="85" name="Text Box 58"/>
            <p:cNvSpPr txBox="1">
              <a:spLocks noChangeArrowheads="1"/>
            </p:cNvSpPr>
            <p:nvPr/>
          </p:nvSpPr>
          <p:spPr bwMode="auto">
            <a:xfrm>
              <a:off x="2192" y="1472"/>
              <a:ext cx="27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/>
                <a:t>N</a:t>
              </a:r>
            </a:p>
          </p:txBody>
        </p:sp>
      </p:grpSp>
      <p:grpSp>
        <p:nvGrpSpPr>
          <p:cNvPr id="86" name="Group 61"/>
          <p:cNvGrpSpPr>
            <a:grpSpLocks/>
          </p:cNvGrpSpPr>
          <p:nvPr/>
        </p:nvGrpSpPr>
        <p:grpSpPr bwMode="auto">
          <a:xfrm>
            <a:off x="4200525" y="2286000"/>
            <a:ext cx="7991475" cy="4429125"/>
            <a:chOff x="363" y="767"/>
            <a:chExt cx="5034" cy="2790"/>
          </a:xfrm>
        </p:grpSpPr>
        <p:pic>
          <p:nvPicPr>
            <p:cNvPr id="87" name="Picture 6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3" y="767"/>
              <a:ext cx="5034" cy="27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8" name="Line 63"/>
            <p:cNvSpPr>
              <a:spLocks noChangeShapeType="1"/>
            </p:cNvSpPr>
            <p:nvPr/>
          </p:nvSpPr>
          <p:spPr bwMode="auto">
            <a:xfrm>
              <a:off x="1152" y="168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" name="Line 64"/>
            <p:cNvSpPr>
              <a:spLocks noChangeShapeType="1"/>
            </p:cNvSpPr>
            <p:nvPr/>
          </p:nvSpPr>
          <p:spPr bwMode="auto">
            <a:xfrm>
              <a:off x="1048" y="208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" name="Line 65"/>
            <p:cNvSpPr>
              <a:spLocks noChangeShapeType="1"/>
            </p:cNvSpPr>
            <p:nvPr/>
          </p:nvSpPr>
          <p:spPr bwMode="auto">
            <a:xfrm>
              <a:off x="2328" y="1648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Line 66"/>
            <p:cNvSpPr>
              <a:spLocks noChangeShapeType="1"/>
            </p:cNvSpPr>
            <p:nvPr/>
          </p:nvSpPr>
          <p:spPr bwMode="auto">
            <a:xfrm>
              <a:off x="2344" y="167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" name="Line 67"/>
            <p:cNvSpPr>
              <a:spLocks noChangeShapeType="1"/>
            </p:cNvSpPr>
            <p:nvPr/>
          </p:nvSpPr>
          <p:spPr bwMode="auto">
            <a:xfrm>
              <a:off x="2560" y="2064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" name="Line 68"/>
            <p:cNvSpPr>
              <a:spLocks noChangeShapeType="1"/>
            </p:cNvSpPr>
            <p:nvPr/>
          </p:nvSpPr>
          <p:spPr bwMode="auto">
            <a:xfrm>
              <a:off x="2568" y="2088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Text Box 69"/>
            <p:cNvSpPr txBox="1">
              <a:spLocks noChangeArrowheads="1"/>
            </p:cNvSpPr>
            <p:nvPr/>
          </p:nvSpPr>
          <p:spPr bwMode="auto">
            <a:xfrm>
              <a:off x="1142" y="1194"/>
              <a:ext cx="27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/>
                <a:t>A</a:t>
              </a:r>
            </a:p>
          </p:txBody>
        </p:sp>
        <p:sp>
          <p:nvSpPr>
            <p:cNvPr id="95" name="Text Box 70"/>
            <p:cNvSpPr txBox="1">
              <a:spLocks noChangeArrowheads="1"/>
            </p:cNvSpPr>
            <p:nvPr/>
          </p:nvSpPr>
          <p:spPr bwMode="auto">
            <a:xfrm>
              <a:off x="904" y="1648"/>
              <a:ext cx="253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/>
                <a:t>E</a:t>
              </a:r>
            </a:p>
          </p:txBody>
        </p:sp>
        <p:sp>
          <p:nvSpPr>
            <p:cNvPr id="96" name="Text Box 71"/>
            <p:cNvSpPr txBox="1">
              <a:spLocks noChangeArrowheads="1"/>
            </p:cNvSpPr>
            <p:nvPr/>
          </p:nvSpPr>
          <p:spPr bwMode="auto">
            <a:xfrm>
              <a:off x="856" y="2240"/>
              <a:ext cx="27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/>
                <a:t>D</a:t>
              </a:r>
            </a:p>
          </p:txBody>
        </p:sp>
        <p:sp>
          <p:nvSpPr>
            <p:cNvPr id="97" name="Text Box 72"/>
            <p:cNvSpPr txBox="1">
              <a:spLocks noChangeArrowheads="1"/>
            </p:cNvSpPr>
            <p:nvPr/>
          </p:nvSpPr>
          <p:spPr bwMode="auto">
            <a:xfrm>
              <a:off x="2648" y="2232"/>
              <a:ext cx="265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/>
                <a:t>C</a:t>
              </a:r>
            </a:p>
          </p:txBody>
        </p:sp>
        <p:sp>
          <p:nvSpPr>
            <p:cNvPr id="98" name="Text Box 73"/>
            <p:cNvSpPr txBox="1">
              <a:spLocks noChangeArrowheads="1"/>
            </p:cNvSpPr>
            <p:nvPr/>
          </p:nvSpPr>
          <p:spPr bwMode="auto">
            <a:xfrm>
              <a:off x="2480" y="1648"/>
              <a:ext cx="241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/>
                <a:t>F</a:t>
              </a:r>
            </a:p>
          </p:txBody>
        </p:sp>
        <p:sp>
          <p:nvSpPr>
            <p:cNvPr id="99" name="Text Box 74"/>
            <p:cNvSpPr txBox="1">
              <a:spLocks noChangeArrowheads="1"/>
            </p:cNvSpPr>
            <p:nvPr/>
          </p:nvSpPr>
          <p:spPr bwMode="auto">
            <a:xfrm>
              <a:off x="2208" y="1208"/>
              <a:ext cx="265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/>
                <a:t>B</a:t>
              </a:r>
            </a:p>
          </p:txBody>
        </p:sp>
      </p:grpSp>
      <p:graphicFrame>
        <p:nvGraphicFramePr>
          <p:cNvPr id="100" name="Object 7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5392485"/>
              </p:ext>
            </p:extLst>
          </p:nvPr>
        </p:nvGraphicFramePr>
        <p:xfrm>
          <a:off x="2019300" y="5195521"/>
          <a:ext cx="1403350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" name="Equation" r:id="rId5" imgW="660113" imgH="177723" progId="Equation.DSMT4">
                  <p:embed/>
                </p:oleObj>
              </mc:Choice>
              <mc:Fallback>
                <p:oleObj name="Equation" r:id="rId5" imgW="660113" imgH="177723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9300" y="5195521"/>
                        <a:ext cx="1403350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1" name="Object 7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3371794"/>
              </p:ext>
            </p:extLst>
          </p:nvPr>
        </p:nvGraphicFramePr>
        <p:xfrm>
          <a:off x="5441950" y="5144721"/>
          <a:ext cx="2078038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7" name="Equation" r:id="rId7" imgW="977476" imgH="177723" progId="Equation.DSMT4">
                  <p:embed/>
                </p:oleObj>
              </mc:Choice>
              <mc:Fallback>
                <p:oleObj name="Equation" r:id="rId7" imgW="977476" imgH="177723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1950" y="5144721"/>
                        <a:ext cx="2078038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" name="Object 7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0222150"/>
              </p:ext>
            </p:extLst>
          </p:nvPr>
        </p:nvGraphicFramePr>
        <p:xfrm>
          <a:off x="1847850" y="5576521"/>
          <a:ext cx="1646238" cy="836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8" name="Equation" r:id="rId9" imgW="774364" imgH="393529" progId="Equation.DSMT4">
                  <p:embed/>
                </p:oleObj>
              </mc:Choice>
              <mc:Fallback>
                <p:oleObj name="Equation" r:id="rId9" imgW="774364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7850" y="5576521"/>
                        <a:ext cx="1646238" cy="836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" name="Object 8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2053747"/>
              </p:ext>
            </p:extLst>
          </p:nvPr>
        </p:nvGraphicFramePr>
        <p:xfrm>
          <a:off x="5384800" y="5551121"/>
          <a:ext cx="2105025" cy="836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9" name="Equation" r:id="rId11" imgW="990170" imgH="393529" progId="Equation.DSMT4">
                  <p:embed/>
                </p:oleObj>
              </mc:Choice>
              <mc:Fallback>
                <p:oleObj name="Equation" r:id="rId11" imgW="990170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4800" y="5551121"/>
                        <a:ext cx="2105025" cy="836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60423880"/>
      </p:ext>
    </p:extLst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2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2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2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82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82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82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82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82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82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82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82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82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ox(in)">
                                      <p:cBhvr>
                                        <p:cTn id="34" dur="500"/>
                                        <p:tgtEl>
                                          <p:spTgt spid="82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ox(in)">
                                      <p:cBhvr>
                                        <p:cTn id="37" dur="500"/>
                                        <p:tgtEl>
                                          <p:spTgt spid="82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ox(in)">
                                      <p:cBhvr>
                                        <p:cTn id="40" dur="500"/>
                                        <p:tgtEl>
                                          <p:spTgt spid="82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ox(in)">
                                      <p:cBhvr>
                                        <p:cTn id="43" dur="500"/>
                                        <p:tgtEl>
                                          <p:spTgt spid="82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1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7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3000"/>
                            </p:stCondLst>
                            <p:childTnLst>
                              <p:par>
                                <p:cTn id="6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3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4000"/>
                            </p:stCondLst>
                            <p:childTnLst>
                              <p:par>
                                <p:cTn id="7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9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31" grpId="0"/>
      <p:bldP spid="8231" grpId="1"/>
      <p:bldP spid="8232" grpId="0"/>
      <p:bldP spid="8232" grpId="1"/>
      <p:bldP spid="8234" grpId="0"/>
      <p:bldP spid="8234" grpId="1"/>
      <p:bldP spid="8235" grpId="0"/>
      <p:bldP spid="8235" grpId="1"/>
      <p:bldP spid="4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1752600" y="228600"/>
            <a:ext cx="5715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26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x,y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AB//CD//EF//GH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6" name="Group 35"/>
          <p:cNvGrpSpPr/>
          <p:nvPr/>
        </p:nvGrpSpPr>
        <p:grpSpPr>
          <a:xfrm>
            <a:off x="228600" y="1676400"/>
            <a:ext cx="2667000" cy="1828800"/>
            <a:chOff x="2157413" y="3276600"/>
            <a:chExt cx="2473325" cy="1633538"/>
          </a:xfrm>
        </p:grpSpPr>
        <p:grpSp>
          <p:nvGrpSpPr>
            <p:cNvPr id="37" name="Group 4"/>
            <p:cNvGrpSpPr>
              <a:grpSpLocks/>
            </p:cNvGrpSpPr>
            <p:nvPr/>
          </p:nvGrpSpPr>
          <p:grpSpPr bwMode="auto">
            <a:xfrm>
              <a:off x="2157413" y="3276600"/>
              <a:ext cx="2473325" cy="1633538"/>
              <a:chOff x="432" y="3091"/>
              <a:chExt cx="1688" cy="1029"/>
            </a:xfrm>
          </p:grpSpPr>
          <p:sp>
            <p:nvSpPr>
              <p:cNvPr id="42" name="Line 5"/>
              <p:cNvSpPr>
                <a:spLocks noChangeShapeType="1"/>
              </p:cNvSpPr>
              <p:nvPr/>
            </p:nvSpPr>
            <p:spPr bwMode="auto">
              <a:xfrm>
                <a:off x="892" y="3296"/>
                <a:ext cx="575" cy="0"/>
              </a:xfrm>
              <a:prstGeom prst="line">
                <a:avLst/>
              </a:prstGeom>
              <a:noFill/>
              <a:ln w="9525">
                <a:solidFill>
                  <a:srgbClr val="6B13ED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" name="Line 6"/>
              <p:cNvSpPr>
                <a:spLocks noChangeShapeType="1"/>
              </p:cNvSpPr>
              <p:nvPr/>
            </p:nvSpPr>
            <p:spPr bwMode="auto">
              <a:xfrm flipH="1">
                <a:off x="605" y="3296"/>
                <a:ext cx="287" cy="671"/>
              </a:xfrm>
              <a:prstGeom prst="line">
                <a:avLst/>
              </a:prstGeom>
              <a:noFill/>
              <a:ln w="9525">
                <a:solidFill>
                  <a:srgbClr val="6B13ED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" name="Line 7"/>
              <p:cNvSpPr>
                <a:spLocks noChangeShapeType="1"/>
              </p:cNvSpPr>
              <p:nvPr/>
            </p:nvSpPr>
            <p:spPr bwMode="auto">
              <a:xfrm>
                <a:off x="605" y="3967"/>
                <a:ext cx="1380" cy="0"/>
              </a:xfrm>
              <a:prstGeom prst="line">
                <a:avLst/>
              </a:prstGeom>
              <a:noFill/>
              <a:ln w="9525">
                <a:solidFill>
                  <a:srgbClr val="6B13ED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" name="Line 8"/>
              <p:cNvSpPr>
                <a:spLocks noChangeShapeType="1"/>
              </p:cNvSpPr>
              <p:nvPr/>
            </p:nvSpPr>
            <p:spPr bwMode="auto">
              <a:xfrm>
                <a:off x="1467" y="3296"/>
                <a:ext cx="518" cy="671"/>
              </a:xfrm>
              <a:prstGeom prst="line">
                <a:avLst/>
              </a:prstGeom>
              <a:noFill/>
              <a:ln w="9525">
                <a:solidFill>
                  <a:srgbClr val="6B13ED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" name="Text Box 9"/>
              <p:cNvSpPr txBox="1">
                <a:spLocks noChangeArrowheads="1"/>
              </p:cNvSpPr>
              <p:nvPr/>
            </p:nvSpPr>
            <p:spPr bwMode="auto">
              <a:xfrm>
                <a:off x="756" y="3091"/>
                <a:ext cx="126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000">
                    <a:solidFill>
                      <a:srgbClr val="0000FF"/>
                    </a:solidFill>
                    <a:latin typeface=".VnTime" pitchFamily="34" charset="0"/>
                  </a:rPr>
                  <a:t>A</a:t>
                </a:r>
              </a:p>
            </p:txBody>
          </p:sp>
          <p:sp>
            <p:nvSpPr>
              <p:cNvPr id="47" name="Text Box 10"/>
              <p:cNvSpPr txBox="1">
                <a:spLocks noChangeArrowheads="1"/>
              </p:cNvSpPr>
              <p:nvPr/>
            </p:nvSpPr>
            <p:spPr bwMode="auto">
              <a:xfrm>
                <a:off x="1507" y="3120"/>
                <a:ext cx="127" cy="19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000">
                    <a:solidFill>
                      <a:srgbClr val="0000FF"/>
                    </a:solidFill>
                    <a:latin typeface=".VnTime" pitchFamily="34" charset="0"/>
                  </a:rPr>
                  <a:t>B</a:t>
                </a:r>
              </a:p>
            </p:txBody>
          </p:sp>
          <p:sp>
            <p:nvSpPr>
              <p:cNvPr id="48" name="Text Box 11"/>
              <p:cNvSpPr txBox="1">
                <a:spLocks noChangeArrowheads="1"/>
              </p:cNvSpPr>
              <p:nvPr/>
            </p:nvSpPr>
            <p:spPr bwMode="auto">
              <a:xfrm>
                <a:off x="1993" y="3866"/>
                <a:ext cx="127" cy="19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000" dirty="0" smtClean="0">
                    <a:solidFill>
                      <a:srgbClr val="0000FF"/>
                    </a:solidFill>
                    <a:latin typeface=".VnTime" pitchFamily="34" charset="0"/>
                  </a:rPr>
                  <a:t>H</a:t>
                </a:r>
                <a:endParaRPr lang="en-US" altLang="en-US" sz="2000" dirty="0">
                  <a:solidFill>
                    <a:srgbClr val="0000FF"/>
                  </a:solidFill>
                  <a:latin typeface=".VnTime" pitchFamily="34" charset="0"/>
                </a:endParaRPr>
              </a:p>
            </p:txBody>
          </p:sp>
          <p:sp>
            <p:nvSpPr>
              <p:cNvPr id="49" name="Text Box 12"/>
              <p:cNvSpPr txBox="1">
                <a:spLocks noChangeArrowheads="1"/>
              </p:cNvSpPr>
              <p:nvPr/>
            </p:nvSpPr>
            <p:spPr bwMode="auto">
              <a:xfrm>
                <a:off x="432" y="3893"/>
                <a:ext cx="127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000" dirty="0" smtClean="0">
                    <a:solidFill>
                      <a:srgbClr val="0000FF"/>
                    </a:solidFill>
                    <a:latin typeface=".VnTime" pitchFamily="34" charset="0"/>
                  </a:rPr>
                  <a:t>G</a:t>
                </a:r>
                <a:endParaRPr lang="en-US" altLang="en-US" sz="2000" dirty="0">
                  <a:solidFill>
                    <a:srgbClr val="0000FF"/>
                  </a:solidFill>
                  <a:latin typeface=".VnTime" pitchFamily="34" charset="0"/>
                </a:endParaRPr>
              </a:p>
            </p:txBody>
          </p:sp>
          <p:sp>
            <p:nvSpPr>
              <p:cNvPr id="50" name="Text Box 13"/>
              <p:cNvSpPr txBox="1">
                <a:spLocks noChangeArrowheads="1"/>
              </p:cNvSpPr>
              <p:nvPr/>
            </p:nvSpPr>
            <p:spPr bwMode="auto">
              <a:xfrm>
                <a:off x="590" y="3627"/>
                <a:ext cx="127" cy="19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000" dirty="0">
                    <a:solidFill>
                      <a:srgbClr val="0000FF"/>
                    </a:solidFill>
                    <a:latin typeface=".VnTime" pitchFamily="34" charset="0"/>
                  </a:rPr>
                  <a:t>E</a:t>
                </a:r>
              </a:p>
            </p:txBody>
          </p:sp>
          <p:sp>
            <p:nvSpPr>
              <p:cNvPr id="51" name="Text Box 14"/>
              <p:cNvSpPr txBox="1">
                <a:spLocks noChangeArrowheads="1"/>
              </p:cNvSpPr>
              <p:nvPr/>
            </p:nvSpPr>
            <p:spPr bwMode="auto">
              <a:xfrm>
                <a:off x="1830" y="3550"/>
                <a:ext cx="128" cy="19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000">
                    <a:solidFill>
                      <a:srgbClr val="0000FF"/>
                    </a:solidFill>
                    <a:latin typeface=".VnTime" pitchFamily="34" charset="0"/>
                  </a:rPr>
                  <a:t>F</a:t>
                </a:r>
              </a:p>
            </p:txBody>
          </p:sp>
          <p:sp>
            <p:nvSpPr>
              <p:cNvPr id="52" name="Line 15"/>
              <p:cNvSpPr>
                <a:spLocks noChangeShapeType="1"/>
              </p:cNvSpPr>
              <p:nvPr/>
            </p:nvSpPr>
            <p:spPr bwMode="auto">
              <a:xfrm>
                <a:off x="697" y="3734"/>
                <a:ext cx="1115" cy="0"/>
              </a:xfrm>
              <a:prstGeom prst="line">
                <a:avLst/>
              </a:prstGeom>
              <a:noFill/>
              <a:ln w="9525">
                <a:solidFill>
                  <a:srgbClr val="6B13ED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" name="Text Box 16"/>
              <p:cNvSpPr txBox="1">
                <a:spLocks noChangeArrowheads="1"/>
              </p:cNvSpPr>
              <p:nvPr/>
            </p:nvSpPr>
            <p:spPr bwMode="auto">
              <a:xfrm>
                <a:off x="1085" y="3101"/>
                <a:ext cx="403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000" dirty="0">
                    <a:solidFill>
                      <a:srgbClr val="0000FF"/>
                    </a:solidFill>
                    <a:latin typeface=".VnTime" pitchFamily="34" charset="0"/>
                  </a:rPr>
                  <a:t>8cm</a:t>
                </a:r>
              </a:p>
            </p:txBody>
          </p:sp>
          <p:sp>
            <p:nvSpPr>
              <p:cNvPr id="54" name="Text Box 17"/>
              <p:cNvSpPr txBox="1">
                <a:spLocks noChangeArrowheads="1"/>
              </p:cNvSpPr>
              <p:nvPr/>
            </p:nvSpPr>
            <p:spPr bwMode="auto">
              <a:xfrm>
                <a:off x="1080" y="3538"/>
                <a:ext cx="488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000">
                    <a:solidFill>
                      <a:srgbClr val="0000FF"/>
                    </a:solidFill>
                    <a:latin typeface=".VnTime" pitchFamily="34" charset="0"/>
                  </a:rPr>
                  <a:t>16 cm</a:t>
                </a:r>
              </a:p>
            </p:txBody>
          </p:sp>
          <p:sp>
            <p:nvSpPr>
              <p:cNvPr id="55" name="Text Box 18"/>
              <p:cNvSpPr txBox="1">
                <a:spLocks noChangeArrowheads="1"/>
              </p:cNvSpPr>
              <p:nvPr/>
            </p:nvSpPr>
            <p:spPr bwMode="auto">
              <a:xfrm>
                <a:off x="1212" y="3926"/>
                <a:ext cx="107" cy="19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000" dirty="0" smtClean="0">
                    <a:solidFill>
                      <a:srgbClr val="0000FF"/>
                    </a:solidFill>
                    <a:latin typeface=".VnTime" pitchFamily="34" charset="0"/>
                  </a:rPr>
                  <a:t>y</a:t>
                </a:r>
                <a:endParaRPr lang="en-US" altLang="en-US" sz="2000" dirty="0">
                  <a:solidFill>
                    <a:srgbClr val="0000FF"/>
                  </a:solidFill>
                  <a:latin typeface=".VnTime" pitchFamily="34" charset="0"/>
                </a:endParaRPr>
              </a:p>
            </p:txBody>
          </p:sp>
        </p:grpSp>
        <p:grpSp>
          <p:nvGrpSpPr>
            <p:cNvPr id="38" name="Group 19"/>
            <p:cNvGrpSpPr>
              <a:grpSpLocks/>
            </p:cNvGrpSpPr>
            <p:nvPr/>
          </p:nvGrpSpPr>
          <p:grpSpPr bwMode="auto">
            <a:xfrm>
              <a:off x="2438400" y="3657600"/>
              <a:ext cx="1724025" cy="355600"/>
              <a:chOff x="624" y="3344"/>
              <a:chExt cx="1176" cy="224"/>
            </a:xfrm>
          </p:grpSpPr>
          <p:sp>
            <p:nvSpPr>
              <p:cNvPr id="39" name="Line 20"/>
              <p:cNvSpPr>
                <a:spLocks noChangeShapeType="1"/>
              </p:cNvSpPr>
              <p:nvPr/>
            </p:nvSpPr>
            <p:spPr bwMode="auto">
              <a:xfrm>
                <a:off x="805" y="3507"/>
                <a:ext cx="814" cy="0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Text Box 21"/>
              <p:cNvSpPr txBox="1">
                <a:spLocks noChangeArrowheads="1"/>
              </p:cNvSpPr>
              <p:nvPr/>
            </p:nvSpPr>
            <p:spPr bwMode="auto">
              <a:xfrm>
                <a:off x="624" y="3376"/>
                <a:ext cx="122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FF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000" dirty="0" smtClean="0">
                    <a:solidFill>
                      <a:srgbClr val="0000FF"/>
                    </a:solidFill>
                    <a:latin typeface=".VnTimeH" pitchFamily="34" charset="0"/>
                  </a:rPr>
                  <a:t>C</a:t>
                </a:r>
                <a:endParaRPr lang="en-US" altLang="en-US" sz="2000" dirty="0">
                  <a:solidFill>
                    <a:srgbClr val="0000FF"/>
                  </a:solidFill>
                  <a:latin typeface=".VnTimeH" pitchFamily="34" charset="0"/>
                </a:endParaRPr>
              </a:p>
            </p:txBody>
          </p:sp>
          <p:sp>
            <p:nvSpPr>
              <p:cNvPr id="41" name="Text Box 22"/>
              <p:cNvSpPr txBox="1">
                <a:spLocks noChangeArrowheads="1"/>
              </p:cNvSpPr>
              <p:nvPr/>
            </p:nvSpPr>
            <p:spPr bwMode="auto">
              <a:xfrm>
                <a:off x="1678" y="3344"/>
                <a:ext cx="122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FF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000" dirty="0" smtClean="0">
                    <a:solidFill>
                      <a:srgbClr val="0000FF"/>
                    </a:solidFill>
                    <a:latin typeface=".VnTimeH" pitchFamily="34" charset="0"/>
                  </a:rPr>
                  <a:t>D</a:t>
                </a:r>
                <a:endParaRPr lang="en-US" altLang="en-US" sz="2000" dirty="0">
                  <a:solidFill>
                    <a:srgbClr val="0000FF"/>
                  </a:solidFill>
                  <a:latin typeface=".VnTimeH" pitchFamily="34" charset="0"/>
                </a:endParaRPr>
              </a:p>
            </p:txBody>
          </p:sp>
        </p:grpSp>
      </p:grpSp>
      <p:sp>
        <p:nvSpPr>
          <p:cNvPr id="76" name="Text Box 18"/>
          <p:cNvSpPr txBox="1">
            <a:spLocks noChangeArrowheads="1"/>
          </p:cNvSpPr>
          <p:nvPr/>
        </p:nvSpPr>
        <p:spPr bwMode="auto">
          <a:xfrm>
            <a:off x="1378812" y="2130623"/>
            <a:ext cx="16905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dirty="0" smtClean="0">
                <a:solidFill>
                  <a:srgbClr val="0000FF"/>
                </a:solidFill>
                <a:latin typeface=".VnTime" pitchFamily="34" charset="0"/>
              </a:rPr>
              <a:t>x</a:t>
            </a:r>
            <a:endParaRPr lang="en-US" altLang="en-US" sz="2000" dirty="0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3124200" y="1408093"/>
            <a:ext cx="58674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AB//FE =&gt; ABFE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thang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CD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bình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Symbol"/>
              <a:buChar char="Þ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x = CD = (AB + EF):2 (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đlí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4)</a:t>
            </a:r>
          </a:p>
          <a:p>
            <a:pPr marL="457200" indent="-457200">
              <a:buFont typeface="Symbol"/>
              <a:buChar char="Þ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x = (8 +16):2 = 12 cm</a:t>
            </a: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CD//GH =&gt; CDHG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thang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EF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bình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Symbol"/>
              <a:buChar char="Þ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EF = (CD +GH):2 (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đlí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4)</a:t>
            </a:r>
          </a:p>
          <a:p>
            <a:pPr marL="457200" indent="-457200">
              <a:buFont typeface="Symbol"/>
              <a:buChar char="Þ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16 = (12 + y):2 </a:t>
            </a:r>
          </a:p>
          <a:p>
            <a:pPr marL="457200" indent="-457200">
              <a:buFont typeface="Symbol"/>
              <a:buChar char="Þ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y = 16.2 -12  = 20 cm</a:t>
            </a:r>
          </a:p>
        </p:txBody>
      </p:sp>
      <p:cxnSp>
        <p:nvCxnSpPr>
          <p:cNvPr id="25" name="Straight Connector 24"/>
          <p:cNvCxnSpPr/>
          <p:nvPr/>
        </p:nvCxnSpPr>
        <p:spPr>
          <a:xfrm flipV="1">
            <a:off x="2476906" y="2963892"/>
            <a:ext cx="152400" cy="122207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1947076" y="2159814"/>
            <a:ext cx="157415" cy="113746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495706" y="2971800"/>
            <a:ext cx="190094" cy="106394"/>
          </a:xfrm>
          <a:prstGeom prst="line">
            <a:avLst/>
          </a:prstGeom>
          <a:ln w="2222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95706" y="2971800"/>
            <a:ext cx="152400" cy="106393"/>
          </a:xfrm>
          <a:prstGeom prst="line">
            <a:avLst/>
          </a:prstGeom>
          <a:ln w="2222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V="1">
            <a:off x="648106" y="2590800"/>
            <a:ext cx="190094" cy="106394"/>
          </a:xfrm>
          <a:prstGeom prst="line">
            <a:avLst/>
          </a:prstGeom>
          <a:ln w="2222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648106" y="2590800"/>
            <a:ext cx="152400" cy="106393"/>
          </a:xfrm>
          <a:prstGeom prst="line">
            <a:avLst/>
          </a:prstGeom>
          <a:ln w="2222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V="1">
            <a:off x="2133600" y="2514600"/>
            <a:ext cx="152400" cy="122207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V="1">
            <a:off x="838200" y="2133600"/>
            <a:ext cx="190094" cy="106394"/>
          </a:xfrm>
          <a:prstGeom prst="line">
            <a:avLst/>
          </a:prstGeom>
          <a:ln w="2222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838200" y="2133600"/>
            <a:ext cx="152400" cy="106393"/>
          </a:xfrm>
          <a:prstGeom prst="line">
            <a:avLst/>
          </a:prstGeom>
          <a:ln w="2222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2488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76200" y="0"/>
            <a:ext cx="845820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27 Cho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tứ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ABCD.Gọi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E,F,K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AD,BC,AC.</a:t>
            </a: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a, so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EK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CD, KF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AB</a:t>
            </a: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b, CMR: EF &lt;= (AB+CD)/2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228600" y="2362200"/>
            <a:ext cx="2286000" cy="1828800"/>
            <a:chOff x="914400" y="2209800"/>
            <a:chExt cx="2286000" cy="1828800"/>
          </a:xfrm>
        </p:grpSpPr>
        <p:cxnSp>
          <p:nvCxnSpPr>
            <p:cNvPr id="3" name="Straight Connector 2"/>
            <p:cNvCxnSpPr/>
            <p:nvPr/>
          </p:nvCxnSpPr>
          <p:spPr>
            <a:xfrm flipV="1">
              <a:off x="914400" y="2355011"/>
              <a:ext cx="609600" cy="1226389"/>
            </a:xfrm>
            <a:prstGeom prst="line">
              <a:avLst/>
            </a:prstGeom>
            <a:ln w="2222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V="1">
              <a:off x="1492370" y="2209800"/>
              <a:ext cx="1327030" cy="145211"/>
            </a:xfrm>
            <a:prstGeom prst="line">
              <a:avLst/>
            </a:prstGeom>
            <a:ln w="2222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914400" y="3581400"/>
              <a:ext cx="2286000" cy="457200"/>
            </a:xfrm>
            <a:prstGeom prst="line">
              <a:avLst/>
            </a:prstGeom>
            <a:ln w="2222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H="1" flipV="1">
              <a:off x="2819400" y="2209800"/>
              <a:ext cx="381000" cy="1828800"/>
            </a:xfrm>
            <a:prstGeom prst="line">
              <a:avLst/>
            </a:prstGeom>
            <a:ln w="2222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6" name="Straight Connector 55"/>
          <p:cNvCxnSpPr/>
          <p:nvPr/>
        </p:nvCxnSpPr>
        <p:spPr>
          <a:xfrm>
            <a:off x="806570" y="2524664"/>
            <a:ext cx="1708030" cy="1666336"/>
          </a:xfrm>
          <a:prstGeom prst="line">
            <a:avLst/>
          </a:prstGeom>
          <a:ln w="2222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533400" y="3124200"/>
            <a:ext cx="1145875" cy="25519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H="1">
            <a:off x="1660585" y="3173802"/>
            <a:ext cx="625416" cy="18403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533400" y="3120605"/>
            <a:ext cx="1790700" cy="53197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381000" y="2287604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362200" y="2177534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593676" y="4080295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-76200" y="3777734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84826" y="2949598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1421921" y="3406798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K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2514600" y="2938096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F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1447800" y="1600200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2819400" y="1600200"/>
            <a:ext cx="6477001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lphaLcParenR"/>
            </a:pP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ADC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E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AD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K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AC</a:t>
            </a:r>
          </a:p>
          <a:p>
            <a:pPr marL="342900" indent="-342900">
              <a:buFont typeface="Symbol"/>
              <a:buChar char="Þ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EK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bình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Symbol"/>
              <a:buChar char="Þ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EK = ½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CD (đ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ABC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F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BC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K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AC</a:t>
            </a:r>
          </a:p>
          <a:p>
            <a:pPr marL="342900" indent="-342900">
              <a:buFont typeface="Symbol"/>
              <a:buChar char="Þ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KF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bình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Symbol"/>
              <a:buChar char="Þ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KF = ½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AB (đ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E,K,F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hàng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=&gt; EF&lt; KE + KF (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bất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đẳng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E,K,F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hàng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=&gt; K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F</a:t>
            </a: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=&gt; EF = KE + KF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cxnSp>
        <p:nvCxnSpPr>
          <p:cNvPr id="70" name="Straight Connector 69"/>
          <p:cNvCxnSpPr/>
          <p:nvPr/>
        </p:nvCxnSpPr>
        <p:spPr>
          <a:xfrm>
            <a:off x="685800" y="2743200"/>
            <a:ext cx="152400" cy="106393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609600" y="2746795"/>
            <a:ext cx="152400" cy="106393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457200" y="3242812"/>
            <a:ext cx="152400" cy="106393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381000" y="3246407"/>
            <a:ext cx="152400" cy="106393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flipH="1">
            <a:off x="2286000" y="3507355"/>
            <a:ext cx="152400" cy="109988"/>
          </a:xfrm>
          <a:prstGeom prst="line">
            <a:avLst/>
          </a:prstGeom>
          <a:ln w="222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2286000" y="3505200"/>
            <a:ext cx="152400" cy="106393"/>
          </a:xfrm>
          <a:prstGeom prst="line">
            <a:avLst/>
          </a:prstGeom>
          <a:ln w="222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flipH="1">
            <a:off x="1143000" y="2810773"/>
            <a:ext cx="97766" cy="13882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H="1">
            <a:off x="1905000" y="3624531"/>
            <a:ext cx="94172" cy="10639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H="1">
            <a:off x="2171700" y="2841683"/>
            <a:ext cx="152400" cy="109988"/>
          </a:xfrm>
          <a:prstGeom prst="line">
            <a:avLst/>
          </a:prstGeom>
          <a:ln w="222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2171700" y="2839528"/>
            <a:ext cx="152400" cy="106393"/>
          </a:xfrm>
          <a:prstGeom prst="line">
            <a:avLst/>
          </a:prstGeom>
          <a:ln w="222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0055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  <p:bldP spid="6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304800" y="792540"/>
            <a:ext cx="2286000" cy="1828800"/>
            <a:chOff x="914400" y="2209800"/>
            <a:chExt cx="2286000" cy="1828800"/>
          </a:xfrm>
        </p:grpSpPr>
        <p:cxnSp>
          <p:nvCxnSpPr>
            <p:cNvPr id="3" name="Straight Connector 2"/>
            <p:cNvCxnSpPr/>
            <p:nvPr/>
          </p:nvCxnSpPr>
          <p:spPr>
            <a:xfrm flipV="1">
              <a:off x="914400" y="2355011"/>
              <a:ext cx="609600" cy="1226389"/>
            </a:xfrm>
            <a:prstGeom prst="line">
              <a:avLst/>
            </a:prstGeom>
            <a:ln w="2222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V="1">
              <a:off x="1492370" y="2209800"/>
              <a:ext cx="1327030" cy="145211"/>
            </a:xfrm>
            <a:prstGeom prst="line">
              <a:avLst/>
            </a:prstGeom>
            <a:ln w="2222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914400" y="3581400"/>
              <a:ext cx="2286000" cy="457200"/>
            </a:xfrm>
            <a:prstGeom prst="line">
              <a:avLst/>
            </a:prstGeom>
            <a:ln w="2222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H="1" flipV="1">
              <a:off x="2819400" y="2209800"/>
              <a:ext cx="381000" cy="1828800"/>
            </a:xfrm>
            <a:prstGeom prst="line">
              <a:avLst/>
            </a:prstGeom>
            <a:ln w="2222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6" name="Straight Connector 55"/>
          <p:cNvCxnSpPr/>
          <p:nvPr/>
        </p:nvCxnSpPr>
        <p:spPr>
          <a:xfrm>
            <a:off x="882770" y="955004"/>
            <a:ext cx="1708030" cy="1666336"/>
          </a:xfrm>
          <a:prstGeom prst="line">
            <a:avLst/>
          </a:prstGeom>
          <a:ln w="2222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609600" y="1554540"/>
            <a:ext cx="1145875" cy="25519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H="1">
            <a:off x="1755475" y="1604142"/>
            <a:ext cx="606726" cy="20559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609600" y="1550945"/>
            <a:ext cx="1790700" cy="53197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57200" y="717944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438400" y="607874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669876" y="2510635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0" y="2208074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161026" y="1379938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1498121" y="1837138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K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2590800" y="1368436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F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1828800" y="76200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2971800" y="106740"/>
            <a:ext cx="6400801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lphaLcParenR"/>
            </a:pP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ADC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E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AD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K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AC</a:t>
            </a:r>
          </a:p>
          <a:p>
            <a:pPr marL="342900" indent="-342900">
              <a:buFont typeface="Symbol"/>
              <a:buChar char="Þ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EK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bình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Symbol"/>
              <a:buChar char="Þ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EK = ½ CD (đ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2)</a:t>
            </a: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ABC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F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BC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K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AC</a:t>
            </a:r>
          </a:p>
          <a:p>
            <a:pPr marL="342900" indent="-342900">
              <a:buFont typeface="Symbol"/>
              <a:buChar char="Þ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KF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bình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Symbol"/>
              <a:buChar char="Þ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KF = ½ AB (đ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2)</a:t>
            </a: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b) *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E,K,F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hàng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=&gt; EF&lt; KE + KF (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bất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đẳng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)(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* 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E,K,F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hàng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=&gt; K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F</a:t>
            </a: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=&gt; EF = KE + KF (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cxnSp>
        <p:nvCxnSpPr>
          <p:cNvPr id="70" name="Straight Connector 69"/>
          <p:cNvCxnSpPr/>
          <p:nvPr/>
        </p:nvCxnSpPr>
        <p:spPr>
          <a:xfrm>
            <a:off x="762000" y="1173540"/>
            <a:ext cx="152400" cy="106393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685800" y="1177135"/>
            <a:ext cx="152400" cy="106393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533400" y="1673152"/>
            <a:ext cx="152400" cy="106393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457200" y="1676747"/>
            <a:ext cx="152400" cy="106393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flipH="1">
            <a:off x="2362200" y="1937695"/>
            <a:ext cx="152400" cy="109988"/>
          </a:xfrm>
          <a:prstGeom prst="line">
            <a:avLst/>
          </a:prstGeom>
          <a:ln w="222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2362200" y="1935540"/>
            <a:ext cx="152400" cy="106393"/>
          </a:xfrm>
          <a:prstGeom prst="line">
            <a:avLst/>
          </a:prstGeom>
          <a:ln w="222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flipH="1">
            <a:off x="1219200" y="1241113"/>
            <a:ext cx="97766" cy="13882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H="1">
            <a:off x="1981200" y="2054871"/>
            <a:ext cx="94172" cy="10639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H="1">
            <a:off x="2247900" y="1272023"/>
            <a:ext cx="152400" cy="109988"/>
          </a:xfrm>
          <a:prstGeom prst="line">
            <a:avLst/>
          </a:prstGeom>
          <a:ln w="222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2247900" y="1269868"/>
            <a:ext cx="152400" cy="106393"/>
          </a:xfrm>
          <a:prstGeom prst="line">
            <a:avLst/>
          </a:prstGeom>
          <a:ln w="222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2819400" y="4876800"/>
            <a:ext cx="609600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) =&gt; EF &lt;= KE + KF </a:t>
            </a: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EK = ½ CD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KF = ½ AB</a:t>
            </a: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 =&gt; EF &lt;= ½ CD + ½ AB</a:t>
            </a: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Hay : EF &lt;= (AB+CD)/2</a:t>
            </a:r>
          </a:p>
        </p:txBody>
      </p:sp>
    </p:spTree>
    <p:extLst>
      <p:ext uri="{BB962C8B-B14F-4D97-AF65-F5344CB8AC3E}">
        <p14:creationId xmlns:p14="http://schemas.microsoft.com/office/powerpoint/2010/main" val="900294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52600" y="0"/>
            <a:ext cx="502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28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sgk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" y="685800"/>
            <a:ext cx="845820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28 Cho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thang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ABCD(AB//CD).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AD. F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trug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BC.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EF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BD ở I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AC ở K.</a:t>
            </a: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a,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minh AK = KC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BI = ID.</a:t>
            </a: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b, Cho AB = 6cm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CD = 10cm.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EI, KF, IK.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4" name="Group 53"/>
          <p:cNvGrpSpPr/>
          <p:nvPr/>
        </p:nvGrpSpPr>
        <p:grpSpPr>
          <a:xfrm>
            <a:off x="0" y="3124200"/>
            <a:ext cx="3567023" cy="1969532"/>
            <a:chOff x="0" y="3595307"/>
            <a:chExt cx="3567023" cy="1969532"/>
          </a:xfrm>
        </p:grpSpPr>
        <p:cxnSp>
          <p:nvCxnSpPr>
            <p:cNvPr id="6" name="Straight Connector 5"/>
            <p:cNvCxnSpPr/>
            <p:nvPr/>
          </p:nvCxnSpPr>
          <p:spPr>
            <a:xfrm flipV="1">
              <a:off x="304800" y="3890044"/>
              <a:ext cx="609600" cy="1258653"/>
            </a:xfrm>
            <a:prstGeom prst="line">
              <a:avLst/>
            </a:prstGeom>
            <a:ln w="2222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flipV="1">
              <a:off x="914400" y="3890044"/>
              <a:ext cx="1295400" cy="17570"/>
            </a:xfrm>
            <a:prstGeom prst="line">
              <a:avLst/>
            </a:prstGeom>
            <a:ln w="2222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304800" y="5151573"/>
              <a:ext cx="3048000" cy="42330"/>
            </a:xfrm>
            <a:prstGeom prst="line">
              <a:avLst/>
            </a:prstGeom>
            <a:ln w="2222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 flipV="1">
              <a:off x="2209800" y="3925185"/>
              <a:ext cx="1143000" cy="1270322"/>
            </a:xfrm>
            <a:prstGeom prst="line">
              <a:avLst/>
            </a:prstGeom>
            <a:ln w="2222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914400" y="3925185"/>
              <a:ext cx="2438400" cy="1270322"/>
            </a:xfrm>
            <a:prstGeom prst="line">
              <a:avLst/>
            </a:prstGeom>
            <a:ln w="22225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611037" y="4466173"/>
              <a:ext cx="2132163" cy="53197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457200" y="3705377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latin typeface="Times New Roman" pitchFamily="18" charset="0"/>
                  <a:cs typeface="Times New Roman" pitchFamily="18" charset="0"/>
                </a:rPr>
                <a:t>A</a:t>
              </a:r>
              <a:endParaRPr lang="en-US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438400" y="3595307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latin typeface="Times New Roman" pitchFamily="18" charset="0"/>
                  <a:cs typeface="Times New Roman" pitchFamily="18" charset="0"/>
                </a:rPr>
                <a:t>B</a:t>
              </a:r>
              <a:endParaRPr lang="en-US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262223" y="5160531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latin typeface="Times New Roman" pitchFamily="18" charset="0"/>
                  <a:cs typeface="Times New Roman" pitchFamily="18" charset="0"/>
                </a:rPr>
                <a:t>C</a:t>
              </a:r>
              <a:endParaRPr lang="en-US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0" y="5195507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latin typeface="Times New Roman" pitchFamily="18" charset="0"/>
                  <a:cs typeface="Times New Roman" pitchFamily="18" charset="0"/>
                </a:rPr>
                <a:t>D</a:t>
              </a:r>
              <a:endParaRPr lang="en-US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28600" y="4229348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latin typeface="Times New Roman" pitchFamily="18" charset="0"/>
                  <a:cs typeface="Times New Roman" pitchFamily="18" charset="0"/>
                </a:rPr>
                <a:t>E</a:t>
              </a:r>
              <a:endParaRPr lang="en-US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905000" y="4191000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latin typeface="Times New Roman" pitchFamily="18" charset="0"/>
                  <a:cs typeface="Times New Roman" pitchFamily="18" charset="0"/>
                </a:rPr>
                <a:t>K</a:t>
              </a:r>
              <a:endParaRPr lang="en-US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705100" y="4213368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latin typeface="Times New Roman" pitchFamily="18" charset="0"/>
                  <a:cs typeface="Times New Roman" pitchFamily="18" charset="0"/>
                </a:rPr>
                <a:t>F</a:t>
              </a:r>
              <a:endParaRPr lang="en-US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685800" y="4160973"/>
              <a:ext cx="152400" cy="106393"/>
            </a:xfrm>
            <a:prstGeom prst="line">
              <a:avLst/>
            </a:prstGeom>
            <a:ln w="222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609600" y="4164568"/>
              <a:ext cx="152400" cy="106393"/>
            </a:xfrm>
            <a:prstGeom prst="line">
              <a:avLst/>
            </a:prstGeom>
            <a:ln w="222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457200" y="4660585"/>
              <a:ext cx="152400" cy="106393"/>
            </a:xfrm>
            <a:prstGeom prst="line">
              <a:avLst/>
            </a:prstGeom>
            <a:ln w="222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381000" y="4664180"/>
              <a:ext cx="152400" cy="106393"/>
            </a:xfrm>
            <a:prstGeom prst="line">
              <a:avLst/>
            </a:prstGeom>
            <a:ln w="222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H="1">
              <a:off x="2971800" y="4724400"/>
              <a:ext cx="95250" cy="175239"/>
            </a:xfrm>
            <a:prstGeom prst="line">
              <a:avLst/>
            </a:prstGeom>
            <a:ln w="2222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V="1">
              <a:off x="2895600" y="4824571"/>
              <a:ext cx="266700" cy="13050"/>
            </a:xfrm>
            <a:prstGeom prst="line">
              <a:avLst/>
            </a:prstGeom>
            <a:ln w="2222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H="1">
              <a:off x="2362200" y="4116955"/>
              <a:ext cx="152400" cy="109988"/>
            </a:xfrm>
            <a:prstGeom prst="line">
              <a:avLst/>
            </a:prstGeom>
            <a:ln w="2222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2438400" y="4074709"/>
              <a:ext cx="0" cy="196252"/>
            </a:xfrm>
            <a:prstGeom prst="line">
              <a:avLst/>
            </a:prstGeom>
            <a:ln w="2222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H="1">
              <a:off x="304800" y="3907614"/>
              <a:ext cx="1905000" cy="1241083"/>
            </a:xfrm>
            <a:prstGeom prst="line">
              <a:avLst/>
            </a:prstGeom>
            <a:ln w="22225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TextBox 50"/>
            <p:cNvSpPr txBox="1"/>
            <p:nvPr/>
          </p:nvSpPr>
          <p:spPr>
            <a:xfrm>
              <a:off x="1104900" y="4191014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latin typeface="Times New Roman" pitchFamily="18" charset="0"/>
                  <a:cs typeface="Times New Roman" pitchFamily="18" charset="0"/>
                </a:rPr>
                <a:t>I</a:t>
              </a:r>
              <a:endParaRPr lang="en-US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5" name="TextBox 54"/>
          <p:cNvSpPr txBox="1"/>
          <p:nvPr/>
        </p:nvSpPr>
        <p:spPr>
          <a:xfrm>
            <a:off x="3549770" y="2743200"/>
            <a:ext cx="506083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lphaLcParenR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EF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ĐTB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thang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ABCD</a:t>
            </a: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   EF// DC =&gt; EK//DC</a:t>
            </a: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ADC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E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AD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EK//DC</a:t>
            </a:r>
          </a:p>
          <a:p>
            <a:pPr marL="342900" indent="-342900">
              <a:buFont typeface="Symbol"/>
              <a:buChar char="Þ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K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AC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(đ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1)</a:t>
            </a:r>
          </a:p>
          <a:p>
            <a:pPr marL="342900" indent="-342900">
              <a:buFont typeface="Symbol"/>
              <a:buChar char="Þ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AK = KC </a:t>
            </a:r>
          </a:p>
          <a:p>
            <a:pPr marL="342900" indent="-342900">
              <a:buFont typeface="Symbol"/>
              <a:buChar char="Þ"/>
            </a:pP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BI = ID (đ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1)</a:t>
            </a: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b)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EI = AB/2 </a:t>
            </a: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           KF = AB/2</a:t>
            </a: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           IK = EK - EI</a:t>
            </a:r>
          </a:p>
        </p:txBody>
      </p:sp>
    </p:spTree>
    <p:extLst>
      <p:ext uri="{BB962C8B-B14F-4D97-AF65-F5344CB8AC3E}">
        <p14:creationId xmlns:p14="http://schemas.microsoft.com/office/powerpoint/2010/main" val="882619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7" name="Object 4"/>
          <p:cNvGraphicFramePr>
            <a:graphicFrameLocks noChangeAspect="1"/>
          </p:cNvGraphicFramePr>
          <p:nvPr/>
        </p:nvGraphicFramePr>
        <p:xfrm>
          <a:off x="1588" y="76200"/>
          <a:ext cx="9142412" cy="685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Slide" r:id="rId3" imgW="6950710" imgH="5213350" progId="PowerPoint.Slide.8">
                  <p:embed/>
                </p:oleObj>
              </mc:Choice>
              <mc:Fallback>
                <p:oleObj name="Slide" r:id="rId3" imgW="6950710" imgH="5213350" progId="PowerPoint.Slide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76200"/>
                        <a:ext cx="9142412" cy="685641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218" name="Picture 10" descr="BAR0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6096000"/>
            <a:ext cx="9144000" cy="762000"/>
          </a:xfrm>
          <a:prstGeom prst="rect">
            <a:avLst/>
          </a:prstGeom>
          <a:gradFill rotWithShape="1">
            <a:gsLst>
              <a:gs pos="0">
                <a:srgbClr val="FF3300"/>
              </a:gs>
              <a:gs pos="50000">
                <a:srgbClr val="FFFFFF"/>
              </a:gs>
              <a:gs pos="100000">
                <a:srgbClr val="FF3300"/>
              </a:gs>
            </a:gsLst>
            <a:lin ang="5400000" scaled="1"/>
            <a:tileRect/>
          </a:gradFill>
          <a:ln w="9525">
            <a:noFill/>
          </a:ln>
        </p:spPr>
      </p:pic>
      <p:pic>
        <p:nvPicPr>
          <p:cNvPr id="9219" name="Picture 12" descr="blumen-pflanzen111"/>
          <p:cNvPicPr>
            <a:picLocks noChangeAspect="1"/>
          </p:cNvPicPr>
          <p:nvPr/>
        </p:nvPicPr>
        <p:blipFill>
          <a:blip r:embed="rId6">
            <a:lum bright="6000" contrast="6000"/>
          </a:blip>
          <a:stretch>
            <a:fillRect/>
          </a:stretch>
        </p:blipFill>
        <p:spPr>
          <a:xfrm>
            <a:off x="2590800" y="228600"/>
            <a:ext cx="4038600" cy="14478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220" name="Text Box 16"/>
          <p:cNvSpPr txBox="1"/>
          <p:nvPr/>
        </p:nvSpPr>
        <p:spPr>
          <a:xfrm>
            <a:off x="1676400" y="1438870"/>
            <a:ext cx="5562600" cy="92333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x-none" sz="5400" b="1" dirty="0" err="1" smtClean="0">
                <a:solidFill>
                  <a:srgbClr val="0033CC"/>
                </a:solidFill>
                <a:latin typeface="Times New Roman" panose="02020603050405020304" pitchFamily="18" charset="0"/>
              </a:rPr>
              <a:t>Chào</a:t>
            </a:r>
            <a:r>
              <a:rPr lang="en-US" altLang="x-none" sz="5400" b="1" dirty="0" smtClean="0">
                <a:solidFill>
                  <a:srgbClr val="00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x-none" sz="5400" b="1" dirty="0" err="1" smtClean="0">
                <a:solidFill>
                  <a:srgbClr val="0033CC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x-none" sz="5400" b="1" dirty="0" smtClean="0">
                <a:solidFill>
                  <a:srgbClr val="00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x-none" sz="5400" b="1" dirty="0" err="1" smtClean="0">
                <a:solidFill>
                  <a:srgbClr val="0033CC"/>
                </a:solidFill>
                <a:latin typeface="Times New Roman" panose="02020603050405020304" pitchFamily="18" charset="0"/>
              </a:rPr>
              <a:t>em</a:t>
            </a:r>
            <a:endParaRPr lang="en-US" altLang="zh-CN" sz="5400" b="1" dirty="0">
              <a:solidFill>
                <a:srgbClr val="FF0066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4210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713</Words>
  <Application>Microsoft Office PowerPoint</Application>
  <PresentationFormat>On-screen Show (4:3)</PresentationFormat>
  <Paragraphs>123</Paragraphs>
  <Slides>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Office Theme</vt:lpstr>
      <vt:lpstr>Microsoft PowerPoint 97-2003 Slide</vt:lpstr>
      <vt:lpstr>Equation</vt:lpstr>
      <vt:lpstr>Slide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29</cp:revision>
  <dcterms:created xsi:type="dcterms:W3CDTF">2021-10-14T14:43:57Z</dcterms:created>
  <dcterms:modified xsi:type="dcterms:W3CDTF">2021-10-14T23:34:44Z</dcterms:modified>
</cp:coreProperties>
</file>